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Default Extension="gif" ContentType="image/gif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7" r:id="rId3"/>
    <p:sldId id="258" r:id="rId4"/>
    <p:sldId id="287" r:id="rId5"/>
    <p:sldId id="270" r:id="rId6"/>
    <p:sldId id="271" r:id="rId7"/>
    <p:sldId id="273" r:id="rId8"/>
    <p:sldId id="279" r:id="rId9"/>
    <p:sldId id="286" r:id="rId10"/>
    <p:sldId id="276" r:id="rId11"/>
    <p:sldId id="274" r:id="rId12"/>
    <p:sldId id="278" r:id="rId13"/>
    <p:sldId id="282" r:id="rId14"/>
    <p:sldId id="284" r:id="rId15"/>
    <p:sldId id="290" r:id="rId16"/>
    <p:sldId id="291" r:id="rId17"/>
    <p:sldId id="267" r:id="rId18"/>
  </p:sldIdLst>
  <p:sldSz cx="9144000" cy="6858000" type="screen4x3"/>
  <p:notesSz cx="6972300" cy="92329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86" autoAdjust="0"/>
    <p:restoredTop sz="88634" autoAdjust="0"/>
  </p:normalViewPr>
  <p:slideViewPr>
    <p:cSldViewPr>
      <p:cViewPr varScale="1">
        <p:scale>
          <a:sx n="91" d="100"/>
          <a:sy n="91" d="100"/>
        </p:scale>
        <p:origin x="-1272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1330" cy="461645"/>
          </a:xfrm>
          <a:prstGeom prst="rect">
            <a:avLst/>
          </a:prstGeom>
        </p:spPr>
        <p:txBody>
          <a:bodyPr vert="horz" lIns="92592" tIns="46296" rIns="92592" bIns="4629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49357" y="0"/>
            <a:ext cx="3021330" cy="461645"/>
          </a:xfrm>
          <a:prstGeom prst="rect">
            <a:avLst/>
          </a:prstGeom>
        </p:spPr>
        <p:txBody>
          <a:bodyPr vert="horz" lIns="92592" tIns="46296" rIns="92592" bIns="46296" rtlCol="0"/>
          <a:lstStyle>
            <a:lvl1pPr algn="r">
              <a:defRPr sz="1200"/>
            </a:lvl1pPr>
          </a:lstStyle>
          <a:p>
            <a:fld id="{109BB86A-ACD4-475F-AD24-B166A82BC80A}" type="datetimeFigureOut">
              <a:rPr lang="en-US" smtClean="0"/>
              <a:pPr/>
              <a:t>9/28/2011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69653"/>
            <a:ext cx="3021330" cy="461645"/>
          </a:xfrm>
          <a:prstGeom prst="rect">
            <a:avLst/>
          </a:prstGeom>
        </p:spPr>
        <p:txBody>
          <a:bodyPr vert="horz" lIns="92592" tIns="46296" rIns="92592" bIns="4629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49357" y="8769653"/>
            <a:ext cx="3021330" cy="461645"/>
          </a:xfrm>
          <a:prstGeom prst="rect">
            <a:avLst/>
          </a:prstGeom>
        </p:spPr>
        <p:txBody>
          <a:bodyPr vert="horz" lIns="92592" tIns="46296" rIns="92592" bIns="46296" rtlCol="0" anchor="b"/>
          <a:lstStyle>
            <a:lvl1pPr algn="r">
              <a:defRPr sz="1200"/>
            </a:lvl1pPr>
          </a:lstStyle>
          <a:p>
            <a:fld id="{471D1801-BEB8-4D4C-84AB-A7EA2403752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1330" cy="461645"/>
          </a:xfrm>
          <a:prstGeom prst="rect">
            <a:avLst/>
          </a:prstGeom>
        </p:spPr>
        <p:txBody>
          <a:bodyPr vert="horz" lIns="92592" tIns="46296" rIns="92592" bIns="46296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49357" y="0"/>
            <a:ext cx="3021330" cy="461645"/>
          </a:xfrm>
          <a:prstGeom prst="rect">
            <a:avLst/>
          </a:prstGeom>
        </p:spPr>
        <p:txBody>
          <a:bodyPr vert="horz" lIns="92592" tIns="46296" rIns="92592" bIns="46296" rtlCol="0"/>
          <a:lstStyle>
            <a:lvl1pPr algn="r">
              <a:defRPr sz="1200"/>
            </a:lvl1pPr>
          </a:lstStyle>
          <a:p>
            <a:fld id="{7F40B26D-4F5A-4B5D-A108-1798E9E9AF33}" type="datetimeFigureOut">
              <a:rPr lang="en-CA" smtClean="0"/>
              <a:pPr/>
              <a:t>28/09/2011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692150"/>
            <a:ext cx="4616450" cy="34623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592" tIns="46296" rIns="92592" bIns="46296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7230" y="4385628"/>
            <a:ext cx="5577840" cy="4154805"/>
          </a:xfrm>
          <a:prstGeom prst="rect">
            <a:avLst/>
          </a:prstGeom>
        </p:spPr>
        <p:txBody>
          <a:bodyPr vert="horz" lIns="92592" tIns="46296" rIns="92592" bIns="4629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69653"/>
            <a:ext cx="3021330" cy="461645"/>
          </a:xfrm>
          <a:prstGeom prst="rect">
            <a:avLst/>
          </a:prstGeom>
        </p:spPr>
        <p:txBody>
          <a:bodyPr vert="horz" lIns="92592" tIns="46296" rIns="92592" bIns="46296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49357" y="8769653"/>
            <a:ext cx="3021330" cy="461645"/>
          </a:xfrm>
          <a:prstGeom prst="rect">
            <a:avLst/>
          </a:prstGeom>
        </p:spPr>
        <p:txBody>
          <a:bodyPr vert="horz" lIns="92592" tIns="46296" rIns="92592" bIns="46296" rtlCol="0" anchor="b"/>
          <a:lstStyle>
            <a:lvl1pPr algn="r">
              <a:defRPr sz="1200"/>
            </a:lvl1pPr>
          </a:lstStyle>
          <a:p>
            <a:fld id="{B6DF08E2-2B59-465B-918B-D9F065EC6A1A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F08E2-2B59-465B-918B-D9F065EC6A1A}" type="slidenum">
              <a:rPr lang="en-CA" smtClean="0"/>
              <a:pPr/>
              <a:t>1</a:t>
            </a:fld>
            <a:endParaRPr lang="en-CA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F08E2-2B59-465B-918B-D9F065EC6A1A}" type="slidenum">
              <a:rPr lang="en-CA" smtClean="0"/>
              <a:pPr/>
              <a:t>10</a:t>
            </a:fld>
            <a:endParaRPr lang="en-CA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F08E2-2B59-465B-918B-D9F065EC6A1A}" type="slidenum">
              <a:rPr lang="en-CA" smtClean="0"/>
              <a:pPr/>
              <a:t>11</a:t>
            </a:fld>
            <a:endParaRPr lang="en-CA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25921">
              <a:defRPr/>
            </a:pPr>
            <a:endParaRPr lang="en-US" dirty="0" smtClean="0"/>
          </a:p>
          <a:p>
            <a:pPr defTabSz="925921">
              <a:defRPr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F08E2-2B59-465B-918B-D9F065EC6A1A}" type="slidenum">
              <a:rPr lang="en-CA" smtClean="0"/>
              <a:pPr/>
              <a:t>12</a:t>
            </a:fld>
            <a:endParaRPr lang="en-CA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Have Neil prepare the you tube video for inclusion here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F08E2-2B59-465B-918B-D9F065EC6A1A}" type="slidenum">
              <a:rPr lang="en-CA" smtClean="0"/>
              <a:pPr/>
              <a:t>13</a:t>
            </a:fld>
            <a:endParaRPr lang="en-C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F08E2-2B59-465B-918B-D9F065EC6A1A}" type="slidenum">
              <a:rPr lang="en-CA" smtClean="0"/>
              <a:pPr/>
              <a:t>2</a:t>
            </a:fld>
            <a:endParaRPr lang="en-C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F08E2-2B59-465B-918B-D9F065EC6A1A}" type="slidenum">
              <a:rPr lang="en-CA" smtClean="0"/>
              <a:pPr/>
              <a:t>3</a:t>
            </a:fld>
            <a:endParaRPr lang="en-CA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F08E2-2B59-465B-918B-D9F065EC6A1A}" type="slidenum">
              <a:rPr lang="en-CA" smtClean="0"/>
              <a:pPr/>
              <a:t>4</a:t>
            </a:fld>
            <a:endParaRPr lang="en-CA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F08E2-2B59-465B-918B-D9F065EC6A1A}" type="slidenum">
              <a:rPr lang="en-CA" smtClean="0"/>
              <a:pPr/>
              <a:t>5</a:t>
            </a:fld>
            <a:endParaRPr lang="en-CA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F08E2-2B59-465B-918B-D9F065EC6A1A}" type="slidenum">
              <a:rPr lang="en-CA" smtClean="0"/>
              <a:pPr/>
              <a:t>6</a:t>
            </a:fld>
            <a:endParaRPr lang="en-CA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F08E2-2B59-465B-918B-D9F065EC6A1A}" type="slidenum">
              <a:rPr lang="en-CA" smtClean="0"/>
              <a:pPr/>
              <a:t>7</a:t>
            </a:fld>
            <a:endParaRPr lang="en-CA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F08E2-2B59-465B-918B-D9F065EC6A1A}" type="slidenum">
              <a:rPr lang="en-CA" smtClean="0"/>
              <a:pPr/>
              <a:t>8</a:t>
            </a:fld>
            <a:endParaRPr lang="en-CA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DF08E2-2B59-465B-918B-D9F065EC6A1A}" type="slidenum">
              <a:rPr lang="en-CA" smtClean="0"/>
              <a:pPr/>
              <a:t>9</a:t>
            </a:fld>
            <a:endParaRPr lang="en-C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81000" y="5638800"/>
            <a:ext cx="8229600" cy="76200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 userDrawn="1"/>
        </p:nvGraphicFramePr>
        <p:xfrm>
          <a:off x="1990725" y="2773680"/>
          <a:ext cx="5162550" cy="548640"/>
        </p:xfrm>
        <a:graphic>
          <a:graphicData uri="http://schemas.openxmlformats.org/drawingml/2006/table">
            <a:tbl>
              <a:tblPr/>
              <a:tblGrid>
                <a:gridCol w="1032510"/>
                <a:gridCol w="1032510"/>
                <a:gridCol w="1032510"/>
                <a:gridCol w="1032510"/>
                <a:gridCol w="1032510"/>
              </a:tblGrid>
              <a:tr h="0">
                <a:tc gridSpan="5">
                  <a:txBody>
                    <a:bodyPr/>
                    <a:lstStyle/>
                    <a:p>
                      <a:pPr algn="ctr"/>
                      <a:endParaRPr lang="en-CA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CA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pSp>
        <p:nvGrpSpPr>
          <p:cNvPr id="9" name="Group 8"/>
          <p:cNvGrpSpPr/>
          <p:nvPr userDrawn="1"/>
        </p:nvGrpSpPr>
        <p:grpSpPr>
          <a:xfrm>
            <a:off x="1066800" y="1219200"/>
            <a:ext cx="6936698" cy="4419600"/>
            <a:chOff x="990600" y="1752600"/>
            <a:chExt cx="6936698" cy="4724400"/>
          </a:xfrm>
        </p:grpSpPr>
        <p:sp>
          <p:nvSpPr>
            <p:cNvPr id="10" name="Rectangle 9"/>
            <p:cNvSpPr/>
            <p:nvPr/>
          </p:nvSpPr>
          <p:spPr>
            <a:xfrm>
              <a:off x="990600" y="1752600"/>
              <a:ext cx="2209800" cy="4724400"/>
            </a:xfrm>
            <a:prstGeom prst="rect">
              <a:avLst/>
            </a:prstGeom>
            <a:solidFill>
              <a:srgbClr val="4E53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352800" y="1752600"/>
              <a:ext cx="2209800" cy="4724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715000" y="1752600"/>
              <a:ext cx="2209800" cy="4724400"/>
            </a:xfrm>
            <a:prstGeom prst="rect">
              <a:avLst/>
            </a:prstGeom>
            <a:solidFill>
              <a:srgbClr val="DDBE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pic>
          <p:nvPicPr>
            <p:cNvPr id="13" name="Picture 14" descr="IMRB Members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90600" y="3424287"/>
              <a:ext cx="2187286" cy="297651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4" name="Picture 15" descr="About IMRB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52800" y="4084950"/>
              <a:ext cx="2202329" cy="231585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5" name="Picture 16" descr="IMRB Events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715000" y="3618321"/>
              <a:ext cx="2212298" cy="278247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6" name="Oval 15"/>
          <p:cNvSpPr/>
          <p:nvPr userDrawn="1"/>
        </p:nvSpPr>
        <p:spPr>
          <a:xfrm>
            <a:off x="838200" y="-457200"/>
            <a:ext cx="7391400" cy="36576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17" name="Picture 2" descr="C:\Documents and Settings\alegry\My Documents\My Pictures\logo prop HBZS Ostrava.jpg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43200" y="-228600"/>
            <a:ext cx="3581400" cy="3546582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2870-5B82-4C20-B8F9-3DA1BEE8612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2870-5B82-4C20-B8F9-3DA1BEE8612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11770"/>
            <a:ext cx="8229600" cy="652934"/>
          </a:xfrm>
        </p:spPr>
        <p:txBody>
          <a:bodyPr>
            <a:normAutofit/>
          </a:bodyPr>
          <a:lstStyle>
            <a:lvl1pPr>
              <a:defRPr sz="3600" b="1"/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980728"/>
            <a:ext cx="8229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2870-5B82-4C20-B8F9-3DA1BEE8612F}" type="slidenum">
              <a:rPr lang="en-CA" smtClean="0"/>
              <a:pPr/>
              <a:t>‹#›</a:t>
            </a:fld>
            <a:endParaRPr lang="en-CA"/>
          </a:p>
        </p:txBody>
      </p:sp>
      <p:pic>
        <p:nvPicPr>
          <p:cNvPr id="7" name="Picture 2" descr="C:\Documents and Settings\alegry\My Documents\My Pictures\logo prop HBZS Ostrava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5638800"/>
            <a:ext cx="1231169" cy="12192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 userDrawn="1"/>
        </p:nvSpPr>
        <p:spPr>
          <a:xfrm>
            <a:off x="1143000" y="6324600"/>
            <a:ext cx="701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International Mines Rescue Body</a:t>
            </a:r>
            <a:endParaRPr lang="en-US" b="1" dirty="0"/>
          </a:p>
        </p:txBody>
      </p:sp>
      <p:grpSp>
        <p:nvGrpSpPr>
          <p:cNvPr id="9" name="Group 8"/>
          <p:cNvGrpSpPr/>
          <p:nvPr userDrawn="1"/>
        </p:nvGrpSpPr>
        <p:grpSpPr>
          <a:xfrm>
            <a:off x="0" y="756320"/>
            <a:ext cx="9144000" cy="152400"/>
            <a:chOff x="0" y="533400"/>
            <a:chExt cx="9144000" cy="152400"/>
          </a:xfrm>
        </p:grpSpPr>
        <p:sp>
          <p:nvSpPr>
            <p:cNvPr id="10" name="Rectangle 9"/>
            <p:cNvSpPr/>
            <p:nvPr/>
          </p:nvSpPr>
          <p:spPr>
            <a:xfrm>
              <a:off x="0" y="533400"/>
              <a:ext cx="3048000" cy="152400"/>
            </a:xfrm>
            <a:prstGeom prst="rect">
              <a:avLst/>
            </a:prstGeom>
            <a:solidFill>
              <a:srgbClr val="4E53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>
                <a:solidFill>
                  <a:srgbClr val="002060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048000" y="533400"/>
              <a:ext cx="3048000" cy="152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6096000" y="533400"/>
              <a:ext cx="3048000" cy="152400"/>
            </a:xfrm>
            <a:prstGeom prst="rect">
              <a:avLst/>
            </a:prstGeom>
            <a:solidFill>
              <a:srgbClr val="DDBE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2870-5B82-4C20-B8F9-3DA1BEE8612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2870-5B82-4C20-B8F9-3DA1BEE8612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2870-5B82-4C20-B8F9-3DA1BEE8612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2870-5B82-4C20-B8F9-3DA1BEE8612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2870-5B82-4C20-B8F9-3DA1BEE8612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2870-5B82-4C20-B8F9-3DA1BEE8612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2870-5B82-4C20-B8F9-3DA1BEE8612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A12870-5B82-4C20-B8F9-3DA1BEE8612F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13" Type="http://schemas.openxmlformats.org/officeDocument/2006/relationships/image" Target="../media/image37.jpeg"/><Relationship Id="rId18" Type="http://schemas.openxmlformats.org/officeDocument/2006/relationships/image" Target="../media/image42.gif"/><Relationship Id="rId3" Type="http://schemas.openxmlformats.org/officeDocument/2006/relationships/image" Target="../media/image28.jpeg"/><Relationship Id="rId7" Type="http://schemas.openxmlformats.org/officeDocument/2006/relationships/image" Target="../media/image31.jpeg"/><Relationship Id="rId12" Type="http://schemas.openxmlformats.org/officeDocument/2006/relationships/image" Target="../media/image36.jpeg"/><Relationship Id="rId17" Type="http://schemas.openxmlformats.org/officeDocument/2006/relationships/image" Target="../media/image41.gif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40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11" Type="http://schemas.openxmlformats.org/officeDocument/2006/relationships/image" Target="../media/image35.jpeg"/><Relationship Id="rId5" Type="http://schemas.openxmlformats.org/officeDocument/2006/relationships/image" Target="../media/image29.jpeg"/><Relationship Id="rId15" Type="http://schemas.openxmlformats.org/officeDocument/2006/relationships/image" Target="../media/image39.gif"/><Relationship Id="rId10" Type="http://schemas.openxmlformats.org/officeDocument/2006/relationships/image" Target="../media/image34.jpeg"/><Relationship Id="rId4" Type="http://schemas.openxmlformats.org/officeDocument/2006/relationships/hyperlink" Target="http://www.matchc.com/flags/czech_republic.html" TargetMode="External"/><Relationship Id="rId9" Type="http://schemas.openxmlformats.org/officeDocument/2006/relationships/image" Target="../media/image33.jpeg"/><Relationship Id="rId14" Type="http://schemas.openxmlformats.org/officeDocument/2006/relationships/image" Target="../media/image38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5733256"/>
            <a:ext cx="7772400" cy="893961"/>
          </a:xfrm>
        </p:spPr>
        <p:txBody>
          <a:bodyPr>
            <a:normAutofit fontScale="90000"/>
          </a:bodyPr>
          <a:lstStyle/>
          <a:p>
            <a:r>
              <a:rPr lang="en-CA" sz="3800" dirty="0" smtClean="0"/>
              <a:t>IMRB Vision of the Future</a:t>
            </a:r>
            <a:r>
              <a:rPr lang="en-CA" sz="4000" dirty="0" smtClean="0"/>
              <a:t/>
            </a:r>
            <a:br>
              <a:rPr lang="en-CA" sz="4000" dirty="0" smtClean="0"/>
            </a:br>
            <a:r>
              <a:rPr lang="en-CA" sz="2200" dirty="0" smtClean="0"/>
              <a:t>Alex </a:t>
            </a:r>
            <a:r>
              <a:rPr lang="en-CA" sz="2200" dirty="0" smtClean="0"/>
              <a:t>Gryska, Secretary Treasurer IMRB - </a:t>
            </a:r>
            <a:r>
              <a:rPr lang="en-CA" sz="2200" dirty="0" smtClean="0"/>
              <a:t>Beijing China,  </a:t>
            </a:r>
            <a:r>
              <a:rPr lang="en-CA" sz="2200" dirty="0" smtClean="0"/>
              <a:t>October 24, </a:t>
            </a:r>
            <a:r>
              <a:rPr lang="en-CA" sz="2200" dirty="0" smtClean="0"/>
              <a:t>2011</a:t>
            </a:r>
            <a:endParaRPr lang="en-CA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globshot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89265" y="1772816"/>
            <a:ext cx="3738919" cy="410445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0" dirty="0" smtClean="0"/>
              <a:t>Sharing Vision .... Sharing Knowledge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2870-5B82-4C20-B8F9-3DA1BEE8612F}" type="slidenum">
              <a:rPr lang="en-CA" smtClean="0"/>
              <a:pPr/>
              <a:t>10</a:t>
            </a:fld>
            <a:endParaRPr lang="en-CA" dirty="0"/>
          </a:p>
        </p:txBody>
      </p:sp>
      <p:pic>
        <p:nvPicPr>
          <p:cNvPr id="13316" name="Picture 4" descr="C:\Documents and Settings\sharev\Local Settings\Temporary Internet Files\Content.Outlook\3OHH1TV5\IMRB-Cross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1628800"/>
            <a:ext cx="4032448" cy="3900124"/>
          </a:xfrm>
          <a:prstGeom prst="rect">
            <a:avLst/>
          </a:prstGeom>
          <a:noFill/>
        </p:spPr>
      </p:pic>
      <p:pic>
        <p:nvPicPr>
          <p:cNvPr id="28" name="Picture 27" descr="clean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83768" y="1484784"/>
            <a:ext cx="3384376" cy="3630512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3318367" y="1340768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Piety</a:t>
            </a:r>
            <a:endParaRPr lang="en-US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1763688" y="2564904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Justice</a:t>
            </a:r>
            <a:endParaRPr lang="en-US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6156176" y="2564904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Charity</a:t>
            </a:r>
            <a:endParaRPr lang="en-US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6156176" y="4211796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Tolerance</a:t>
            </a:r>
            <a:endParaRPr lang="en-US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4499992" y="5435932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Resourcefulness</a:t>
            </a:r>
            <a:endParaRPr lang="en-US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3203848" y="5435932"/>
            <a:ext cx="9624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Courage</a:t>
            </a:r>
            <a:endParaRPr lang="en-US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4355976" y="1340768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Thoughtfulness</a:t>
            </a:r>
            <a:endParaRPr lang="en-US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1403648" y="4211796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Modesty</a:t>
            </a:r>
            <a:endParaRPr lang="en-US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4" grpId="0"/>
      <p:bldP spid="35" grpId="0"/>
      <p:bldP spid="36" grpId="0"/>
      <p:bldP spid="3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467544" y="908720"/>
            <a:ext cx="460851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2001 – 9 Founding Member Nations</a:t>
            </a:r>
          </a:p>
          <a:p>
            <a:pPr algn="ctr"/>
            <a:endParaRPr lang="en-US" sz="2000" b="1" dirty="0" smtClean="0"/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US" sz="1400" dirty="0" smtClean="0"/>
              <a:t>  Czech Republic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US" sz="1400" dirty="0" smtClean="0"/>
              <a:t>  France 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US" sz="1400" dirty="0" smtClean="0"/>
              <a:t>  United States 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US" sz="1400" dirty="0" smtClean="0"/>
              <a:t>  Romania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US" sz="1400" dirty="0" smtClean="0"/>
              <a:t>  Slovakia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US" sz="1400" dirty="0" smtClean="0"/>
              <a:t>  South Africa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US" sz="1400" dirty="0" smtClean="0"/>
              <a:t>  Australia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US" sz="1400" dirty="0" smtClean="0"/>
              <a:t>  United Kingdom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US" sz="1400" dirty="0" smtClean="0"/>
              <a:t>  Poland</a:t>
            </a:r>
          </a:p>
          <a:p>
            <a:endParaRPr lang="en-US" sz="2000" b="1" dirty="0" smtClean="0"/>
          </a:p>
          <a:p>
            <a:pPr algn="ctr"/>
            <a:endParaRPr lang="en-US" sz="2400" b="1" dirty="0" smtClean="0"/>
          </a:p>
          <a:p>
            <a:pPr algn="ctr"/>
            <a:endParaRPr lang="en-US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788024" y="917033"/>
            <a:ext cx="3888432" cy="6355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2009 Current - 15 Member Nations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400" dirty="0" smtClean="0"/>
              <a:t>  Czech Republic 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400" dirty="0" smtClean="0"/>
              <a:t>  France 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400" dirty="0" smtClean="0"/>
              <a:t>  United States 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400" dirty="0" smtClean="0"/>
              <a:t>  Romania 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400" dirty="0" smtClean="0"/>
              <a:t>  Slovakia 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400" dirty="0" smtClean="0"/>
              <a:t>  South Africa 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400" dirty="0" smtClean="0"/>
              <a:t>  Australia 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400" dirty="0" smtClean="0"/>
              <a:t>  United Kingdom 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400" dirty="0" smtClean="0"/>
              <a:t>  Poland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400" dirty="0" smtClean="0"/>
              <a:t>  Canada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400" dirty="0" smtClean="0"/>
              <a:t>  China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400" dirty="0" smtClean="0"/>
              <a:t>  Germany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400" dirty="0" smtClean="0"/>
              <a:t>  India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400" dirty="0" smtClean="0"/>
              <a:t>  New Zealand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400" dirty="0" smtClean="0"/>
              <a:t>  Norway</a:t>
            </a:r>
          </a:p>
          <a:p>
            <a:pPr algn="ctr"/>
            <a:endParaRPr lang="en-US" sz="2400" b="1" dirty="0" smtClean="0"/>
          </a:p>
          <a:p>
            <a:pPr algn="ctr"/>
            <a:endParaRPr lang="en-US" sz="2400" b="1" dirty="0" smtClean="0"/>
          </a:p>
          <a:p>
            <a:pPr algn="ctr"/>
            <a:endParaRPr lang="en-US" sz="2400" b="1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0" dirty="0" smtClean="0"/>
              <a:t>Sharing Vision .... Sharing Knowledge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2870-5B82-4C20-B8F9-3DA1BEE8612F}" type="slidenum">
              <a:rPr lang="en-CA" smtClean="0"/>
              <a:pPr/>
              <a:t>11</a:t>
            </a:fld>
            <a:endParaRPr lang="en-CA"/>
          </a:p>
        </p:txBody>
      </p:sp>
      <p:pic>
        <p:nvPicPr>
          <p:cNvPr id="13" name="Picture 12" descr="Canada flag pictures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19927" y="4231140"/>
            <a:ext cx="427583" cy="22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3" descr="czeck flag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07856" y="1666564"/>
            <a:ext cx="516900" cy="265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Australia flag pictures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22858" y="4272813"/>
            <a:ext cx="510192" cy="248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 descr="France flag pictures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08496" y="2125848"/>
            <a:ext cx="515046" cy="266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United States flag pictures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306564" y="2548121"/>
            <a:ext cx="508430" cy="262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7" descr="Romania flag pictures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317967" y="2978733"/>
            <a:ext cx="508431" cy="253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8" descr="Slovakia flag pictures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317167" y="3362226"/>
            <a:ext cx="516899" cy="251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9" descr="South Africa flag pictures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312363" y="3806938"/>
            <a:ext cx="508432" cy="251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0" descr="United Kingdom flag pictures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309822" y="4693602"/>
            <a:ext cx="510192" cy="247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1" descr="Poland flag pictures"/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304523" y="5129370"/>
            <a:ext cx="508431" cy="246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2" descr="czeck flag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1340550"/>
            <a:ext cx="403448" cy="209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3" descr="France flag pictures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07167" y="1667840"/>
            <a:ext cx="403448" cy="208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4" descr="United States flag pictures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12088" y="1945678"/>
            <a:ext cx="408782" cy="212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5" descr="Romania flag pictures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04248" y="2313050"/>
            <a:ext cx="403448" cy="207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6" descr="Slovakia flag pictures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807921" y="2612744"/>
            <a:ext cx="417333" cy="253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7" descr="South Africa flag pictures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811710" y="2944619"/>
            <a:ext cx="418973" cy="249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8" descr="Australia flag pictures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16632" y="3264944"/>
            <a:ext cx="418973" cy="24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29" descr="United Kingdom flag pictures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827012" y="3578340"/>
            <a:ext cx="414974" cy="230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30" descr="Poland flag pictures"/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815383" y="3900853"/>
            <a:ext cx="418973" cy="219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31" descr="http://media.worldflags101.com/i/flags/china.gif"/>
          <p:cNvPicPr/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816632" y="4530656"/>
            <a:ext cx="427583" cy="230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32" descr="http://media.worldflags101.com/i/flags/germany.gif"/>
          <p:cNvPicPr/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809169" y="4887062"/>
            <a:ext cx="427583" cy="222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33" descr="http://www.flags.net/images/smallflags/INDA0001.GIF"/>
          <p:cNvPicPr/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809169" y="5175919"/>
            <a:ext cx="436193" cy="229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34" descr="http://media.worldflags101.com/i/flags/new-zealand.gif"/>
          <p:cNvPicPr/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805874" y="5497642"/>
            <a:ext cx="436193" cy="225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35" descr="http://media.worldflags101.com/i/flags/norway.gif"/>
          <p:cNvPicPr/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6819927" y="5823351"/>
            <a:ext cx="436193" cy="22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0" dirty="0" smtClean="0"/>
              <a:t>Sharing Vision .... Sharing Knowledge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2870-5B82-4C20-B8F9-3DA1BEE8612F}" type="slidenum">
              <a:rPr lang="en-CA" smtClean="0"/>
              <a:pPr/>
              <a:t>12</a:t>
            </a:fld>
            <a:endParaRPr lang="en-CA"/>
          </a:p>
        </p:txBody>
      </p:sp>
      <p:pic>
        <p:nvPicPr>
          <p:cNvPr id="1027" name="Picture 3" descr="Y:\AlexGryska\IMRB Australia\Acrobat-Photos\M.R.Conference 1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1196752"/>
            <a:ext cx="2952328" cy="22142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Y:\AlexGryska\Czech Rep IMRB\21-9\48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196752"/>
            <a:ext cx="3240360" cy="22118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9" name="Picture 5" descr="Y:\AlexGryska\IMRB Nashville\Photos\Presenters' Photos\DSC_006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3646359"/>
            <a:ext cx="3227598" cy="20148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1475656" y="3140968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Developing Knowledge Networks </a:t>
            </a:r>
            <a:endParaRPr lang="en-US" sz="3600" b="1" dirty="0"/>
          </a:p>
        </p:txBody>
      </p:sp>
      <p:pic>
        <p:nvPicPr>
          <p:cNvPr id="10" name="Content Placeholder 9" descr="sss.jpg"/>
          <p:cNvPicPr>
            <a:picLocks noGrp="1" noChangeAspect="1"/>
          </p:cNvPicPr>
          <p:nvPr>
            <p:ph idx="1"/>
          </p:nvPr>
        </p:nvPicPr>
        <p:blipFill>
          <a:blip r:embed="rId6" cstate="print"/>
          <a:stretch>
            <a:fillRect/>
          </a:stretch>
        </p:blipFill>
        <p:spPr>
          <a:xfrm>
            <a:off x="1547664" y="3627828"/>
            <a:ext cx="2965090" cy="20334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0" dirty="0" smtClean="0"/>
              <a:t>Sharing Vision .... Sharing Knowledge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2870-5B82-4C20-B8F9-3DA1BEE8612F}" type="slidenum">
              <a:rPr lang="en-CA" smtClean="0"/>
              <a:pPr/>
              <a:t>13</a:t>
            </a:fld>
            <a:endParaRPr lang="en-CA"/>
          </a:p>
        </p:txBody>
      </p:sp>
      <p:pic>
        <p:nvPicPr>
          <p:cNvPr id="1027" name="Picture 3" descr="Z:\photos IMRS\IMG_91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3582333"/>
            <a:ext cx="2771462" cy="19348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C:\Documents and Settings\alegry\My Documents\My Pictures\MIne Rescue\PGM team competin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1340768"/>
            <a:ext cx="2780888" cy="19647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 descr="Z:\photos IMRS\IMG_9038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43056" y="1340768"/>
            <a:ext cx="2784310" cy="41764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331640" y="3068960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The Value of Competitions</a:t>
            </a:r>
            <a:endParaRPr lang="en-US" sz="3600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0" dirty="0" smtClean="0"/>
              <a:t>Sharing Vision .... Sharing Knowledge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2870-5B82-4C20-B8F9-3DA1BEE8612F}" type="slidenum">
              <a:rPr lang="en-CA" smtClean="0"/>
              <a:pPr/>
              <a:t>14</a:t>
            </a:fld>
            <a:endParaRPr lang="en-CA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pic>
        <p:nvPicPr>
          <p:cNvPr id="2052" name="Picture 4" descr="http://cdn.i.haymarket.net.au/Utils/ImageResizer.ashx?n=http%3A%2F%2Fi.haymarket.net.au%2FNews%2Fvirtual+mine.jpg&amp;h=600&amp;w=800&amp;c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8119" y="1196752"/>
            <a:ext cx="3230265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4" name="Picture 6" descr="The Sudbury Neutrino Observatory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344707"/>
            <a:ext cx="3344790" cy="4316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1187624" y="2924944"/>
            <a:ext cx="68407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Strategic research will translate into improved safety of rescuers </a:t>
            </a:r>
            <a:endParaRPr lang="en-US" sz="3600" b="1" dirty="0"/>
          </a:p>
        </p:txBody>
      </p:sp>
      <p:pic>
        <p:nvPicPr>
          <p:cNvPr id="13" name="Picture 12" descr="aaa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92757" y="3566896"/>
            <a:ext cx="3235627" cy="2310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0" dirty="0" smtClean="0"/>
              <a:t>Sharing Vision .... Sharing Knowledge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2870-5B82-4C20-B8F9-3DA1BEE8612F}" type="slidenum">
              <a:rPr lang="en-CA" smtClean="0"/>
              <a:pPr/>
              <a:t>15</a:t>
            </a:fld>
            <a:endParaRPr lang="en-CA"/>
          </a:p>
        </p:txBody>
      </p:sp>
      <p:pic>
        <p:nvPicPr>
          <p:cNvPr id="43010" name="Picture 2" descr="http://www.ecotarget.com/wp-content/uploads/2011/03/coal-min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204864"/>
            <a:ext cx="3811281" cy="27599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3012" name="Picture 4" descr="http://homen.vsb.cz/~ada70/nitrogen/cz/P10101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204864"/>
            <a:ext cx="3744416" cy="27589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755576" y="3284984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Developing global best practices</a:t>
            </a:r>
            <a:endParaRPr lang="en-US" sz="3600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0" dirty="0" smtClean="0"/>
              <a:t>Sharing Vision .... Sharing Knowledge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2870-5B82-4C20-B8F9-3DA1BEE8612F}" type="slidenum">
              <a:rPr lang="en-CA" smtClean="0"/>
              <a:pPr/>
              <a:t>16</a:t>
            </a:fld>
            <a:endParaRPr lang="en-CA"/>
          </a:p>
        </p:txBody>
      </p:sp>
      <p:pic>
        <p:nvPicPr>
          <p:cNvPr id="46082" name="Picture 2" descr="https://netfiles.uiuc.edu/beaumont/www/IMAGES/Herzig%20History/Coal-Miner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274440"/>
            <a:ext cx="6768752" cy="43868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827584" y="1484784"/>
            <a:ext cx="741682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None/>
              <a:defRPr/>
            </a:pPr>
            <a:endParaRPr lang="en-US" sz="5400" dirty="0" smtClean="0">
              <a:solidFill>
                <a:schemeClr val="bg1"/>
              </a:solidFill>
              <a:latin typeface="Impact" pitchFamily="34" charset="0"/>
            </a:endParaRPr>
          </a:p>
          <a:p>
            <a:pPr algn="ctr">
              <a:spcBef>
                <a:spcPct val="0"/>
              </a:spcBef>
              <a:buNone/>
              <a:defRPr/>
            </a:pPr>
            <a:r>
              <a:rPr lang="en-US" sz="3600" b="1" dirty="0" smtClean="0">
                <a:latin typeface="+mj-lt"/>
              </a:rPr>
              <a:t>“THE MOST IMPORTANT THING TO COME OUT OF A MINE IS THE MINER”</a:t>
            </a:r>
          </a:p>
          <a:p>
            <a:pPr>
              <a:spcBef>
                <a:spcPct val="0"/>
              </a:spcBef>
              <a:defRPr/>
            </a:pPr>
            <a:endParaRPr lang="en-US" b="1" dirty="0" smtClean="0"/>
          </a:p>
          <a:p>
            <a:pPr>
              <a:spcBef>
                <a:spcPct val="0"/>
              </a:spcBef>
              <a:defRPr/>
            </a:pPr>
            <a:endParaRPr lang="en-US" dirty="0" smtClean="0"/>
          </a:p>
          <a:p>
            <a:pPr algn="r">
              <a:spcBef>
                <a:spcPct val="0"/>
              </a:spcBef>
              <a:buNone/>
              <a:defRPr/>
            </a:pPr>
            <a:r>
              <a:rPr lang="en-US" dirty="0" err="1" smtClean="0"/>
              <a:t>Frédéric</a:t>
            </a:r>
            <a:r>
              <a:rPr lang="en-US" dirty="0" smtClean="0"/>
              <a:t> </a:t>
            </a:r>
            <a:r>
              <a:rPr lang="en-US" dirty="0" err="1" smtClean="0"/>
              <a:t>LePlay</a:t>
            </a:r>
            <a:r>
              <a:rPr lang="en-US" dirty="0" smtClean="0"/>
              <a:t> (1806-1882)</a:t>
            </a:r>
          </a:p>
          <a:p>
            <a:pPr algn="r">
              <a:spcBef>
                <a:spcPct val="0"/>
              </a:spcBef>
              <a:buNone/>
              <a:defRPr/>
            </a:pPr>
            <a:r>
              <a:rPr lang="en-US" dirty="0" smtClean="0"/>
              <a:t>inspector general of mines of France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0" dirty="0" smtClean="0"/>
              <a:t>Sharing Vision .... Sharing Knowledge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2870-5B82-4C20-B8F9-3DA1BEE8612F}" type="slidenum">
              <a:rPr lang="en-CA" smtClean="0"/>
              <a:pPr/>
              <a:t>17</a:t>
            </a:fld>
            <a:endParaRPr lang="en-CA"/>
          </a:p>
        </p:txBody>
      </p:sp>
      <p:pic>
        <p:nvPicPr>
          <p:cNvPr id="102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340768"/>
            <a:ext cx="7344816" cy="42353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187624" y="1566986"/>
            <a:ext cx="7056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This is why I work safely…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67744" y="4375298"/>
            <a:ext cx="48245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chemeClr val="bg1"/>
                </a:solidFill>
              </a:rPr>
              <a:t>Thank you!</a:t>
            </a:r>
            <a:endParaRPr lang="en-US" sz="6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0" dirty="0" smtClean="0"/>
              <a:t>Sharing Vision .... Sharing Knowledge</a:t>
            </a:r>
            <a:endParaRPr lang="en-CA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2870-5B82-4C20-B8F9-3DA1BEE8612F}" type="slidenum">
              <a:rPr lang="en-CA" smtClean="0"/>
              <a:pPr/>
              <a:t>2</a:t>
            </a:fld>
            <a:endParaRPr lang="en-CA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268760"/>
            <a:ext cx="7416824" cy="4354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115616" y="2204864"/>
            <a:ext cx="712879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CA" sz="4400" b="1" dirty="0" smtClean="0">
                <a:latin typeface="Swis721 Md BT" pitchFamily="34" charset="0"/>
              </a:rPr>
              <a:t>From humble beginnings</a:t>
            </a:r>
          </a:p>
          <a:p>
            <a:pPr>
              <a:buNone/>
            </a:pPr>
            <a:r>
              <a:rPr lang="en-CA" sz="4400" b="1" dirty="0" smtClean="0">
                <a:latin typeface="Swis721 Md BT" pitchFamily="34" charset="0"/>
              </a:rPr>
              <a:t>...An Idea was born! </a:t>
            </a:r>
            <a:endParaRPr lang="en-CA" sz="4400" b="1" dirty="0">
              <a:latin typeface="Swis721 Md BT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0" dirty="0" smtClean="0"/>
              <a:t>Sharing Vision .... Sharing Knowledge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68989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2400" b="1" dirty="0" smtClean="0"/>
              <a:t>Learning from our past , will help us determine our future.</a:t>
            </a:r>
            <a:endParaRPr lang="en-US" sz="24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2870-5B82-4C20-B8F9-3DA1BEE8612F}" type="slidenum">
              <a:rPr lang="en-CA" smtClean="0"/>
              <a:pPr/>
              <a:t>3</a:t>
            </a:fld>
            <a:endParaRPr lang="en-CA"/>
          </a:p>
        </p:txBody>
      </p:sp>
      <p:pic>
        <p:nvPicPr>
          <p:cNvPr id="18434" name="Picture 2" descr="http://coe.berkeley.edu/labnotes/1002/hearst1_b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2132856"/>
            <a:ext cx="5256584" cy="332666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0" dirty="0" smtClean="0"/>
              <a:t>Sharing Vision .... Sharing Knowledge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2870-5B82-4C20-B8F9-3DA1BEE8612F}" type="slidenum">
              <a:rPr lang="en-CA" smtClean="0"/>
              <a:pPr/>
              <a:t>4</a:t>
            </a:fld>
            <a:endParaRPr lang="en-CA"/>
          </a:p>
        </p:txBody>
      </p:sp>
      <p:pic>
        <p:nvPicPr>
          <p:cNvPr id="5" name="Picture 2" descr="http://culture.polishsite.us/images/gor_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79" y="1196752"/>
            <a:ext cx="2232249" cy="31102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10" descr="http://www.giph.com.pl/bg/1998_02/gornic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1680" y="4435181"/>
            <a:ext cx="2232247" cy="16056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9952" y="3635587"/>
            <a:ext cx="3384376" cy="24195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D:\Australia2\China\china open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37047" y="1196754"/>
            <a:ext cx="3387281" cy="22562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467544" y="2852936"/>
            <a:ext cx="8229600" cy="13839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800" b="1" dirty="0" smtClean="0"/>
              <a:t>Just as mining is similar in every corner of the world…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800" b="1" dirty="0" smtClean="0"/>
              <a:t>so is Mine Rescue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0" dirty="0" smtClean="0"/>
              <a:t>Sharing Vision .... Sharing Knowledge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63688" y="2780928"/>
            <a:ext cx="5688632" cy="144016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2800" dirty="0" smtClean="0"/>
              <a:t>    </a:t>
            </a:r>
            <a:r>
              <a:rPr lang="en-US" sz="2800" b="1" dirty="0" smtClean="0"/>
              <a:t>The need for improved Global mine rescue standards is clear</a:t>
            </a:r>
            <a:endParaRPr lang="en-US" sz="28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2870-5B82-4C20-B8F9-3DA1BEE8612F}" type="slidenum">
              <a:rPr lang="en-CA" smtClean="0"/>
              <a:pPr/>
              <a:t>5</a:t>
            </a:fld>
            <a:endParaRPr lang="en-CA"/>
          </a:p>
        </p:txBody>
      </p:sp>
      <p:pic>
        <p:nvPicPr>
          <p:cNvPr id="1026" name="Picture 2" descr="C:\Documents and Settings\alegry\Desktop\Cina Pres Pics\San Jose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340768"/>
            <a:ext cx="3240360" cy="19989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C:\Documents and Settings\alegry\Desktop\Cina Pres Pics\San Jose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3503662"/>
            <a:ext cx="2376264" cy="2176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9" name="Picture 5" descr="http://brianedwardsmedia.co.nz/wp-content/uploads/2010/11/C_NZH05536308121-530x35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1344705"/>
            <a:ext cx="2850068" cy="19794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1" name="Picture 7" descr="http://static2.stuff.co.nz/1291678487/603/440760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95936" y="3503662"/>
            <a:ext cx="3739919" cy="21785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0" dirty="0" smtClean="0"/>
              <a:t>Sharing Vision .... Sharing Knowledge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2870-5B82-4C20-B8F9-3DA1BEE8612F}" type="slidenum">
              <a:rPr lang="en-CA" smtClean="0"/>
              <a:pPr/>
              <a:t>6</a:t>
            </a:fld>
            <a:endParaRPr lang="en-CA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340768"/>
            <a:ext cx="3168352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3635347"/>
            <a:ext cx="3312368" cy="2241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09" name="Picture 1" descr="C:\Documents and Settings\alegry\Desktop\Cina Pres Pics\472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1340768"/>
            <a:ext cx="3312368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0" name="Picture 2" descr="C:\Documents and Settings\alegry\My Documents\My Pictures\MIne Rescue\PGM team competin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31640" y="3854920"/>
            <a:ext cx="3168352" cy="2022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971600" y="3140968"/>
            <a:ext cx="7416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Who are the safest workers in your jurisdiction?</a:t>
            </a:r>
            <a:endParaRPr lang="en-US" sz="2800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0" dirty="0" smtClean="0"/>
              <a:t>Sharing Vision .... Sharing Knowledge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2870-5B82-4C20-B8F9-3DA1BEE8612F}" type="slidenum">
              <a:rPr lang="en-CA" smtClean="0"/>
              <a:pPr/>
              <a:t>7</a:t>
            </a:fld>
            <a:endParaRPr lang="en-CA"/>
          </a:p>
        </p:txBody>
      </p:sp>
      <p:pic>
        <p:nvPicPr>
          <p:cNvPr id="15361" name="Picture 1" descr="C:\Documents and Settings\alegry\Desktop\Cina Pres Pics\57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3652028"/>
            <a:ext cx="2808312" cy="18652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362" name="Picture 2" descr="C:\Documents and Settings\alegry\Desktop\Cina Pres Pics\000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391440"/>
            <a:ext cx="3004241" cy="18982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364" name="Picture 4" descr="C:\Documents and Settings\alegry\Desktop\Cina Pres Pics\P10101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452300"/>
            <a:ext cx="3004241" cy="20649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91880" y="1394506"/>
            <a:ext cx="2808312" cy="21065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2051720" y="3140968"/>
            <a:ext cx="50994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The Value of Information Sharing</a:t>
            </a:r>
            <a:endParaRPr lang="en-US" sz="2800" b="1" dirty="0"/>
          </a:p>
        </p:txBody>
      </p:sp>
      <p:pic>
        <p:nvPicPr>
          <p:cNvPr id="11" name="Picture 10" descr="dddd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516216" y="2204864"/>
            <a:ext cx="2376264" cy="25387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0" dirty="0" smtClean="0"/>
              <a:t>Sharing Vision .... Sharing Knowledge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2870-5B82-4C20-B8F9-3DA1BEE8612F}" type="slidenum">
              <a:rPr lang="en-CA" smtClean="0"/>
              <a:pPr/>
              <a:t>8</a:t>
            </a:fld>
            <a:endParaRPr lang="en-CA"/>
          </a:p>
        </p:txBody>
      </p:sp>
      <p:pic>
        <p:nvPicPr>
          <p:cNvPr id="5" name="Picture 5" descr="IMRB3"/>
          <p:cNvPicPr>
            <a:picLocks noChangeAspect="1" noChangeArrowheads="1"/>
          </p:cNvPicPr>
          <p:nvPr/>
        </p:nvPicPr>
        <p:blipFill>
          <a:blip r:embed="rId3" cstate="print"/>
          <a:srcRect l="48283" t="41074" r="5931" b="13449"/>
          <a:stretch>
            <a:fillRect/>
          </a:stretch>
        </p:blipFill>
        <p:spPr bwMode="auto">
          <a:xfrm>
            <a:off x="1331640" y="1052736"/>
            <a:ext cx="6457888" cy="48140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1259632" y="2780928"/>
            <a:ext cx="65527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Our Mine Rescue Information depot</a:t>
            </a:r>
            <a:endParaRPr lang="en-US" sz="3200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0" dirty="0" smtClean="0"/>
              <a:t>Sharing Vision .... Sharing Knowledge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12870-5B82-4C20-B8F9-3DA1BEE8612F}" type="slidenum">
              <a:rPr lang="en-CA" smtClean="0"/>
              <a:pPr/>
              <a:t>9</a:t>
            </a:fld>
            <a:endParaRPr lang="en-CA"/>
          </a:p>
        </p:txBody>
      </p:sp>
      <p:pic>
        <p:nvPicPr>
          <p:cNvPr id="5" name="Picture 2" descr="Usage summary for minerescue.or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340768"/>
            <a:ext cx="6768752" cy="43509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1547664" y="2708920"/>
            <a:ext cx="61926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Increased Knowledge translates into improved safety</a:t>
            </a:r>
            <a:endParaRPr lang="en-US" sz="2800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2435</TotalTime>
  <Words>330</Words>
  <Application>Microsoft Office PowerPoint</Application>
  <PresentationFormat>On-screen Show (4:3)</PresentationFormat>
  <Paragraphs>107</Paragraphs>
  <Slides>17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IMRB Vision of the Future Alex Gryska, Secretary Treasurer IMRB - Beijing China,  October 24, 2011</vt:lpstr>
      <vt:lpstr>Sharing Vision .... Sharing Knowledge</vt:lpstr>
      <vt:lpstr>Sharing Vision .... Sharing Knowledge</vt:lpstr>
      <vt:lpstr>Sharing Vision .... Sharing Knowledge</vt:lpstr>
      <vt:lpstr>Sharing Vision .... Sharing Knowledge</vt:lpstr>
      <vt:lpstr>Sharing Vision .... Sharing Knowledge</vt:lpstr>
      <vt:lpstr>Sharing Vision .... Sharing Knowledge</vt:lpstr>
      <vt:lpstr>Sharing Vision .... Sharing Knowledge</vt:lpstr>
      <vt:lpstr>Sharing Vision .... Sharing Knowledge</vt:lpstr>
      <vt:lpstr>Sharing Vision .... Sharing Knowledge</vt:lpstr>
      <vt:lpstr>Sharing Vision .... Sharing Knowledge</vt:lpstr>
      <vt:lpstr>Sharing Vision .... Sharing Knowledge</vt:lpstr>
      <vt:lpstr>Sharing Vision .... Sharing Knowledge</vt:lpstr>
      <vt:lpstr>Sharing Vision .... Sharing Knowledge</vt:lpstr>
      <vt:lpstr>Sharing Vision .... Sharing Knowledge</vt:lpstr>
      <vt:lpstr>Sharing Vision .... Sharing Knowledge</vt:lpstr>
      <vt:lpstr>Sharing Vision .... Sharing Knowledge</vt:lpstr>
    </vt:vector>
  </TitlesOfParts>
  <Company>Mines and Aggregates Safety and Health Association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Susan Haldane</dc:creator>
  <cp:lastModifiedBy>alegry</cp:lastModifiedBy>
  <cp:revision>81</cp:revision>
  <dcterms:created xsi:type="dcterms:W3CDTF">2011-03-30T20:53:54Z</dcterms:created>
  <dcterms:modified xsi:type="dcterms:W3CDTF">2011-09-28T17:46:40Z</dcterms:modified>
</cp:coreProperties>
</file>